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741" r:id="rId5"/>
    <p:sldMasterId id="2147483761" r:id="rId6"/>
    <p:sldMasterId id="2147483765" r:id="rId7"/>
    <p:sldMasterId id="2147483798" r:id="rId8"/>
    <p:sldMasterId id="2147483815" r:id="rId9"/>
  </p:sldMasterIdLst>
  <p:notesMasterIdLst>
    <p:notesMasterId r:id="rId25"/>
  </p:notesMasterIdLst>
  <p:handoutMasterIdLst>
    <p:handoutMasterId r:id="rId26"/>
  </p:handoutMasterIdLst>
  <p:sldIdLst>
    <p:sldId id="449" r:id="rId10"/>
    <p:sldId id="450" r:id="rId11"/>
    <p:sldId id="452" r:id="rId12"/>
    <p:sldId id="451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56" autoAdjust="0"/>
    <p:restoredTop sz="96719" autoAdjust="0"/>
  </p:normalViewPr>
  <p:slideViewPr>
    <p:cSldViewPr snapToGrid="0">
      <p:cViewPr varScale="1">
        <p:scale>
          <a:sx n="98" d="100"/>
          <a:sy n="98" d="100"/>
        </p:scale>
        <p:origin x="184" y="156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6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2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55927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7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80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286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14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81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82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7879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462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73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75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9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9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07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4298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49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01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696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51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1190586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149088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4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7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3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1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8775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0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521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09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045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15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553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975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50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330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04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13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55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667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7875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57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953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1269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57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70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378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92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99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575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8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775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121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90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686776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07667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03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463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261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849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936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69535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081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4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0.xml"/><Relationship Id="rId28" Type="http://schemas.openxmlformats.org/officeDocument/2006/relationships/theme" Target="../theme/theme2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65.xml"/><Relationship Id="rId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3" Type="http://schemas.openxmlformats.org/officeDocument/2006/relationships/theme" Target="../theme/theme4.xml"/><Relationship Id="rId34" Type="http://schemas.openxmlformats.org/officeDocument/2006/relationships/image" Target="../media/image4.png"/><Relationship Id="rId35" Type="http://schemas.openxmlformats.org/officeDocument/2006/relationships/image" Target="../media/image5.png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theme" Target="../theme/theme5.xml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0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3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45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ge_cache" TargetMode="External"/><Relationship Id="rId4" Type="http://schemas.openxmlformats.org/officeDocument/2006/relationships/hyperlink" Target="https://en.wikipedia.org/wiki/Application_checkpointing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2" Type="http://schemas.openxmlformats.org/officeDocument/2006/relationships/hyperlink" Target="https://en.wikipedia.org/wiki/Main_memor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-457200" y="-412840"/>
            <a:ext cx="10058400" cy="75438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sz="4100" dirty="0" smtClean="0"/>
              <a:t>Virtualization</a:t>
            </a:r>
          </a:p>
          <a:p>
            <a:r>
              <a:rPr lang="en-US" dirty="0" smtClean="0"/>
              <a:t>technologies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1825" y="4453468"/>
            <a:ext cx="6488113" cy="369332"/>
          </a:xfrm>
        </p:spPr>
        <p:txBody>
          <a:bodyPr/>
          <a:lstStyle/>
          <a:p>
            <a:r>
              <a:rPr lang="en-US" dirty="0" smtClean="0"/>
              <a:t>Part </a:t>
            </a:r>
            <a:r>
              <a:rPr lang="en-US" dirty="0" smtClean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DevOps Spring 2017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568450"/>
            <a:ext cx="8470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583"/>
            <a:ext cx="9144000" cy="40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8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197"/>
            <a:ext cx="9144000" cy="41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5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68"/>
            <a:ext cx="9144000" cy="4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5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DOCKER UNDER THE 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31"/>
            <a:ext cx="9144000" cy="43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DOCKER STARTUP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067"/>
            <a:ext cx="9144000" cy="26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9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358"/>
            <a:ext cx="9144000" cy="40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brief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357"/>
            <a:ext cx="9144000" cy="4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LXC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94"/>
            <a:ext cx="9144000" cy="268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194" y="4148763"/>
            <a:ext cx="38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Goolge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Linux </a:t>
            </a:r>
            <a:r>
              <a:rPr lang="en-US" dirty="0" err="1" smtClean="0"/>
              <a:t>contaainers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LXC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17" y="932688"/>
            <a:ext cx="4789349" cy="55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3285" y="1305674"/>
            <a:ext cx="88174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cgroups</a:t>
            </a:r>
            <a:r>
              <a:rPr lang="en-US" sz="2400" dirty="0"/>
              <a:t> (abbreviated from control groups) is a Linux kernel feature that limits, accounts for, and isolates the resource usage (CPU, memory, disk I/O, network, etc.) of a collection of processes.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7" y="3086590"/>
            <a:ext cx="5294449" cy="31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Cgroups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817" y="1175657"/>
            <a:ext cx="8778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har char="•"/>
            </a:pPr>
            <a:r>
              <a:rPr lang="en-US" i="1" dirty="0">
                <a:solidFill>
                  <a:srgbClr val="1A1A1A"/>
                </a:solidFill>
                <a:latin typeface="Helvetica" charset="0"/>
              </a:rPr>
              <a:t>Resource limiting</a:t>
            </a:r>
            <a:r>
              <a:rPr lang="en-US" dirty="0">
                <a:solidFill>
                  <a:srgbClr val="1A1A1A"/>
                </a:solidFill>
                <a:latin typeface="Helvetica" charset="0"/>
              </a:rPr>
              <a:t> – groups can be set to not exceed a configured </a:t>
            </a:r>
            <a:r>
              <a:rPr lang="en-US" dirty="0">
                <a:solidFill>
                  <a:srgbClr val="092F9D"/>
                </a:solidFill>
                <a:latin typeface="Helvetica" charset="0"/>
                <a:hlinkClick r:id="rId2"/>
              </a:rPr>
              <a:t>memory</a:t>
            </a:r>
            <a:r>
              <a:rPr lang="en-US" dirty="0">
                <a:solidFill>
                  <a:srgbClr val="1A1A1A"/>
                </a:solidFill>
                <a:latin typeface="Helvetica" charset="0"/>
                <a:hlinkClick r:id="rId2"/>
              </a:rPr>
              <a:t> limit, which also includes the </a:t>
            </a:r>
            <a:r>
              <a:rPr lang="en-US" dirty="0">
                <a:solidFill>
                  <a:srgbClr val="092F9D"/>
                </a:solidFill>
                <a:latin typeface="Helvetica" charset="0"/>
                <a:hlinkClick r:id="rId3"/>
              </a:rPr>
              <a:t>file system cache</a:t>
            </a:r>
            <a:r>
              <a:rPr lang="en-US" sz="1400" baseline="30000" dirty="0">
                <a:solidFill>
                  <a:srgbClr val="092F9D"/>
                </a:solidFill>
                <a:latin typeface="Helvetica" charset="0"/>
                <a:hlinkClick r:id="rId3"/>
              </a:rPr>
              <a:t>[8][9]</a:t>
            </a:r>
            <a:endParaRPr lang="en-US" dirty="0">
              <a:solidFill>
                <a:srgbClr val="1A1A1A"/>
              </a:solidFill>
              <a:latin typeface="Helvetica" charset="0"/>
              <a:hlinkClick r:id="rId3"/>
            </a:endParaRPr>
          </a:p>
          <a:p>
            <a:pPr>
              <a:buChar char="•"/>
            </a:pPr>
            <a:r>
              <a:rPr lang="en-US" i="1" dirty="0">
                <a:solidFill>
                  <a:srgbClr val="1A1A1A"/>
                </a:solidFill>
                <a:latin typeface="Helvetica" charset="0"/>
              </a:rPr>
              <a:t>Prioritization</a:t>
            </a:r>
            <a:r>
              <a:rPr lang="en-US" dirty="0">
                <a:solidFill>
                  <a:srgbClr val="1A1A1A"/>
                </a:solidFill>
                <a:latin typeface="Helvetica" charset="0"/>
              </a:rPr>
              <a:t> – some groups may get a larger share of CPU utilization</a:t>
            </a:r>
            <a:r>
              <a:rPr lang="en-US" sz="1400" baseline="30000" dirty="0">
                <a:solidFill>
                  <a:srgbClr val="092F9D"/>
                </a:solidFill>
                <a:latin typeface="Helvetica" charset="0"/>
              </a:rPr>
              <a:t>[10]</a:t>
            </a:r>
            <a:r>
              <a:rPr lang="en-US" dirty="0">
                <a:solidFill>
                  <a:srgbClr val="1A1A1A"/>
                </a:solidFill>
                <a:latin typeface="Helvetica" charset="0"/>
              </a:rPr>
              <a:t> or disk I/O throughput</a:t>
            </a:r>
            <a:r>
              <a:rPr lang="en-US" sz="1400" baseline="30000" dirty="0">
                <a:solidFill>
                  <a:srgbClr val="092F9D"/>
                </a:solidFill>
                <a:latin typeface="Helvetica" charset="0"/>
              </a:rPr>
              <a:t>[11]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>
              <a:buChar char="•"/>
            </a:pPr>
            <a:r>
              <a:rPr lang="en-US" i="1" dirty="0">
                <a:solidFill>
                  <a:srgbClr val="1A1A1A"/>
                </a:solidFill>
                <a:latin typeface="Helvetica" charset="0"/>
              </a:rPr>
              <a:t>Accounting</a:t>
            </a:r>
            <a:r>
              <a:rPr lang="en-US" dirty="0">
                <a:solidFill>
                  <a:srgbClr val="1A1A1A"/>
                </a:solidFill>
                <a:latin typeface="Helvetica" charset="0"/>
              </a:rPr>
              <a:t> – measures a group's resource usage, which may be used, for example, for billing purposes</a:t>
            </a:r>
            <a:r>
              <a:rPr lang="en-US" sz="1400" baseline="30000" dirty="0">
                <a:solidFill>
                  <a:srgbClr val="092F9D"/>
                </a:solidFill>
                <a:latin typeface="Helvetica" charset="0"/>
              </a:rPr>
              <a:t>[12]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>
              <a:buChar char="•"/>
            </a:pPr>
            <a:r>
              <a:rPr lang="en-US" i="1" dirty="0">
                <a:solidFill>
                  <a:srgbClr val="1A1A1A"/>
                </a:solidFill>
                <a:latin typeface="Helvetica" charset="0"/>
              </a:rPr>
              <a:t>Control</a:t>
            </a:r>
            <a:r>
              <a:rPr lang="en-US" dirty="0">
                <a:solidFill>
                  <a:srgbClr val="1A1A1A"/>
                </a:solidFill>
                <a:latin typeface="Helvetica" charset="0"/>
              </a:rPr>
              <a:t> – freezing groups of processes, their </a:t>
            </a:r>
            <a:r>
              <a:rPr lang="en-US" dirty="0">
                <a:solidFill>
                  <a:srgbClr val="092F9D"/>
                </a:solidFill>
                <a:latin typeface="Helvetica" charset="0"/>
                <a:hlinkClick r:id="rId4"/>
              </a:rPr>
              <a:t>checkpointing</a:t>
            </a:r>
            <a:r>
              <a:rPr lang="en-US" dirty="0">
                <a:solidFill>
                  <a:srgbClr val="1A1A1A"/>
                </a:solidFill>
                <a:latin typeface="Helvetica" charset="0"/>
                <a:hlinkClick r:id="rId4"/>
              </a:rPr>
              <a:t> and restarting</a:t>
            </a:r>
            <a:r>
              <a:rPr lang="en-US" sz="1400" baseline="30000" dirty="0">
                <a:solidFill>
                  <a:srgbClr val="092F9D"/>
                </a:solidFill>
                <a:latin typeface="Helvetica" charset="0"/>
                <a:hlinkClick r:id="rId4"/>
              </a:rPr>
              <a:t>[12]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97" y="3449951"/>
            <a:ext cx="8178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Namespace isolation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3693"/>
            <a:ext cx="9144000" cy="2918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359"/>
            <a:ext cx="9144000" cy="9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052"/>
            <a:ext cx="9144000" cy="1172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19" y="2685724"/>
            <a:ext cx="6078220" cy="34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16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Standard_20151203.pptx [Read-Only]" id="{82709D9A-844A-4709-958C-D95ADACE6A11}" vid="{ABF2A9A5-91BA-458F-813D-C0BC01D8C92C}"/>
    </a:ext>
  </a:extLst>
</a:theme>
</file>

<file path=ppt/theme/theme2.xml><?xml version="1.0" encoding="utf-8"?>
<a:theme xmlns:a="http://schemas.openxmlformats.org/drawingml/2006/main" name="ThemeEPAM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EPAM" id="{B42AE935-F223-2348-81FB-7C7512AB60E5}" vid="{A0AFB61C-D286-7348-8EA0-3343612A67A7}"/>
    </a:ext>
  </a:extLst>
</a:theme>
</file>

<file path=ppt/theme/theme3.xml><?xml version="1.0" encoding="utf-8"?>
<a:theme xmlns:a="http://schemas.openxmlformats.org/drawingml/2006/main" name="1_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eme2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A2F0F8F6-D8ED-7346-926A-1AD90C0653D4}" vid="{4218B1D0-1500-DA4B-BBB3-4ADF6918DDDD}"/>
    </a:ext>
  </a:extLst>
</a:theme>
</file>

<file path=ppt/theme/theme5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afedra_PS_Магистры_2016_(2)" id="{162B0776-601A-E143-BC87-E700DA0A37D6}" vid="{673EA1D7-AF59-0241-8710-FE5CF2EF880F}"/>
    </a:ext>
  </a:extLst>
</a:theme>
</file>

<file path=ppt/theme/theme6.xml><?xml version="1.0" encoding="utf-8"?>
<a:theme xmlns:a="http://schemas.openxmlformats.org/drawingml/2006/main" name="2_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EPAM_PPT_Template_Standard_20151203</Template>
  <TotalTime>467</TotalTime>
  <Words>77</Words>
  <Application>Microsoft Macintosh PowerPoint</Application>
  <PresentationFormat>On-screen Show (4:3)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Helvetica</vt:lpstr>
      <vt:lpstr>Lucida Grande</vt:lpstr>
      <vt:lpstr>Mangal</vt:lpstr>
      <vt:lpstr>ＭＳ Ｐゴシック</vt:lpstr>
      <vt:lpstr>Verdana</vt:lpstr>
      <vt:lpstr>Arial</vt:lpstr>
      <vt:lpstr>Arial Black</vt:lpstr>
      <vt:lpstr>Calibri</vt:lpstr>
      <vt:lpstr>Trebuchet MS</vt:lpstr>
      <vt:lpstr>Custom Design</vt:lpstr>
      <vt:lpstr>ThemeEPAM</vt:lpstr>
      <vt:lpstr>1_Custom Design</vt:lpstr>
      <vt:lpstr>Theme2</vt:lpstr>
      <vt:lpstr>2_Cover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Andrushchenko</dc:creator>
  <cp:lastModifiedBy>Microsoft Office User</cp:lastModifiedBy>
  <cp:revision>16</cp:revision>
  <cp:lastPrinted>2014-07-09T13:30:36Z</cp:lastPrinted>
  <dcterms:created xsi:type="dcterms:W3CDTF">2017-03-23T14:23:40Z</dcterms:created>
  <dcterms:modified xsi:type="dcterms:W3CDTF">2017-03-24T14:55:16Z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